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9" r:id="rId3"/>
    <p:sldId id="272" r:id="rId4"/>
    <p:sldId id="275" r:id="rId5"/>
    <p:sldId id="258" r:id="rId6"/>
    <p:sldId id="270" r:id="rId7"/>
    <p:sldId id="271" r:id="rId8"/>
    <p:sldId id="259" r:id="rId9"/>
    <p:sldId id="263" r:id="rId10"/>
    <p:sldId id="260" r:id="rId11"/>
    <p:sldId id="261" r:id="rId12"/>
    <p:sldId id="262" r:id="rId13"/>
    <p:sldId id="264" r:id="rId14"/>
    <p:sldId id="267" r:id="rId15"/>
    <p:sldId id="266" r:id="rId16"/>
    <p:sldId id="265" r:id="rId17"/>
    <p:sldId id="268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1" autoAdjust="0"/>
    <p:restoredTop sz="94697" autoAdjust="0"/>
  </p:normalViewPr>
  <p:slideViewPr>
    <p:cSldViewPr snapToGrid="0" snapToObjects="1">
      <p:cViewPr varScale="1">
        <p:scale>
          <a:sx n="145" d="100"/>
          <a:sy n="145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8459A5-BBC4-5C40-B86D-E0CA27C49B70}" type="datetimeFigureOut">
              <a:rPr lang="en-US" smtClean="0"/>
              <a:pPr/>
              <a:t>10/17/16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888954-0DE7-EA43-A222-1133DB330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stufffromthelab.files.wordpress.com/2007/10/compassrose.jpg&amp;imgrefurl=http://stufffromthelab.wordpress.com/2007/10/04/compose-rose-lesson/&amp;h=400&amp;w=383&amp;sz=33&amp;hl=en&amp;start=3&amp;tbnid=Zui2_b2cuXbV_M:&amp;tbnh=124&amp;tbnw=119&amp;prev=/images?q=cardinal+directions&amp;gbv=2&amp;hl=en" TargetMode="Externa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barnabybear.net/resources/compass.jpg&amp;imgrefurl=http://geography.cst.cmich.edu/Franc1M/4geo105/lectures/maps.doc&amp;h=272&amp;w=292&amp;sz=5&amp;hl=en&amp;start=2&amp;tbnid=uccbwGhdRMiPkM:&amp;tbnh=107&amp;tbnw=115&amp;prev=/images?q=intermediate+directions&amp;gbv=2&amp;hl=en" TargetMode="External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hyperlink" Target="http://images.google.com/imgres?imgurl=http://www.i84wins.com/Interstate%2084%20Sign.gif&amp;imgrefurl=http://www.i84wins.com/&amp;h=521&amp;w=506&amp;sz=14&amp;hl=en&amp;start=6&amp;tbnid=1bnoXOCVtBxobM:&amp;tbnh=131&amp;tbnw=127&amp;prev=/images?q=interstate+sign&amp;gbv=2&amp;hl=en" TargetMode="External"/><Relationship Id="rId6" Type="http://schemas.openxmlformats.org/officeDocument/2006/relationships/image" Target="../media/image10.jpeg"/><Relationship Id="rId7" Type="http://schemas.openxmlformats.org/officeDocument/2006/relationships/hyperlink" Target="http://images.google.com/imgres?imgurl=http://stufffromthelab.files.wordpress.com/2007/10/compassrose.jpg&amp;imgrefurl=http://stufffromthelab.wordpress.com/2007/10/04/compose-rose-lesson/&amp;h=400&amp;w=383&amp;sz=33&amp;hl=en&amp;start=1&amp;tbnid=Zui2_b2cuXbV_M:&amp;tbnh=124&amp;tbnw=119&amp;prev=/images?q=compass+rose&amp;gbv=2&amp;hl=en" TargetMode="External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6"/>
            <a:ext cx="9144000" cy="6788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6163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MAP ATTACK SKILLS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689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MR GAGNON 6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GRADE SOCIAL STUDIES 2016-2017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4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Compass Rose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compass rose is a symbol on a map which indicates the directions for a map.</a:t>
            </a:r>
          </a:p>
        </p:txBody>
      </p:sp>
      <p:pic>
        <p:nvPicPr>
          <p:cNvPr id="10244" name="Picture 4" descr="MPj043842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2590800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300px-Compass_Rose_English_No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1817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 Directions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</a:t>
            </a:r>
          </a:p>
          <a:p>
            <a:r>
              <a:rPr lang="en-US" dirty="0"/>
              <a:t>South</a:t>
            </a:r>
          </a:p>
          <a:p>
            <a:r>
              <a:rPr lang="en-US" dirty="0"/>
              <a:t>East </a:t>
            </a:r>
          </a:p>
          <a:p>
            <a:r>
              <a:rPr lang="en-US" dirty="0"/>
              <a:t>West</a:t>
            </a:r>
          </a:p>
        </p:txBody>
      </p:sp>
      <p:pic>
        <p:nvPicPr>
          <p:cNvPr id="11269" name="Picture 5" descr="compassro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950" y="2590800"/>
            <a:ext cx="27781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4062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directions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Northeast</a:t>
            </a:r>
          </a:p>
          <a:p>
            <a:r>
              <a:rPr lang="en-US" dirty="0"/>
              <a:t>Southeast</a:t>
            </a:r>
          </a:p>
          <a:p>
            <a:r>
              <a:rPr lang="en-US" dirty="0"/>
              <a:t>Northwest</a:t>
            </a:r>
          </a:p>
          <a:p>
            <a:r>
              <a:rPr lang="en-US" dirty="0"/>
              <a:t>Southwest</a:t>
            </a:r>
          </a:p>
        </p:txBody>
      </p:sp>
      <p:pic>
        <p:nvPicPr>
          <p:cNvPr id="12293" name="Picture 5" descr="compa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2667000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7532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8475" y="0"/>
            <a:ext cx="8147051" cy="1452283"/>
          </a:xfrm>
        </p:spPr>
        <p:txBody>
          <a:bodyPr/>
          <a:lstStyle/>
          <a:p>
            <a:r>
              <a:rPr lang="en-US" b="1" dirty="0"/>
              <a:t>Latitude and Longitude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8540750" cy="4879975"/>
          </a:xfrm>
        </p:spPr>
        <p:txBody>
          <a:bodyPr/>
          <a:lstStyle/>
          <a:p>
            <a:r>
              <a:rPr lang="en-US" sz="3600" dirty="0"/>
              <a:t>The earth is divided into lots of lines called </a:t>
            </a:r>
            <a:r>
              <a:rPr lang="en-US" sz="3600" b="1" dirty="0"/>
              <a:t>latitude</a:t>
            </a:r>
            <a:r>
              <a:rPr lang="en-US" sz="3600" dirty="0"/>
              <a:t> and </a:t>
            </a:r>
            <a:r>
              <a:rPr lang="en-US" sz="3600" b="1" dirty="0"/>
              <a:t>longitude</a:t>
            </a:r>
            <a:r>
              <a:rPr lang="en-US" sz="3600" dirty="0"/>
              <a:t>.</a:t>
            </a:r>
            <a:r>
              <a:rPr lang="en-US" dirty="0"/>
              <a:t> </a:t>
            </a:r>
          </a:p>
        </p:txBody>
      </p:sp>
      <p:pic>
        <p:nvPicPr>
          <p:cNvPr id="4101" name="Picture 5" descr="Parallels of Latt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3434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Meridians of Long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25415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804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0 degree?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prime meridian</a:t>
            </a:r>
            <a:r>
              <a:rPr lang="en-US" dirty="0"/>
              <a:t> is 0 degrees longitude.  This imaginary line runs through the United Kingdom, France, Spain, western Africa, and Antarctica.</a:t>
            </a:r>
          </a:p>
        </p:txBody>
      </p:sp>
      <p:pic>
        <p:nvPicPr>
          <p:cNvPr id="8197" name="Picture 5" descr="MP00012_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565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3657600" y="0"/>
            <a:ext cx="2743200" cy="4038600"/>
            <a:chOff x="2304" y="0"/>
            <a:chExt cx="1728" cy="2544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2304" y="0"/>
              <a:ext cx="1728" cy="2544"/>
            </a:xfrm>
            <a:prstGeom prst="downArrow">
              <a:avLst>
                <a:gd name="adj1" fmla="val 50000"/>
                <a:gd name="adj2" fmla="val 3680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880" y="0"/>
              <a:ext cx="288" cy="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P</a:t>
              </a:r>
            </a:p>
            <a:p>
              <a:pPr>
                <a:spcBef>
                  <a:spcPct val="50000"/>
                </a:spcBef>
              </a:pPr>
              <a:r>
                <a:rPr lang="en-US" sz="2400" b="1"/>
                <a:t>R</a:t>
              </a:r>
            </a:p>
            <a:p>
              <a:pPr>
                <a:spcBef>
                  <a:spcPct val="50000"/>
                </a:spcBef>
              </a:pPr>
              <a:r>
                <a:rPr lang="en-US" sz="2400" b="1"/>
                <a:t>I</a:t>
              </a:r>
            </a:p>
            <a:p>
              <a:pPr>
                <a:spcBef>
                  <a:spcPct val="50000"/>
                </a:spcBef>
              </a:pPr>
              <a:r>
                <a:rPr lang="en-US" sz="2400" b="1"/>
                <a:t>M</a:t>
              </a:r>
            </a:p>
            <a:p>
              <a:pPr>
                <a:spcBef>
                  <a:spcPct val="50000"/>
                </a:spcBef>
              </a:pPr>
              <a:r>
                <a:rPr lang="en-US" sz="2400" b="1"/>
                <a:t>E</a:t>
              </a:r>
            </a:p>
            <a:p>
              <a:pPr>
                <a:spcBef>
                  <a:spcPct val="50000"/>
                </a:spcBef>
              </a:pPr>
              <a:endParaRPr lang="en-US" sz="2400"/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216" y="0"/>
              <a:ext cx="480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/>
                <a:t>M</a:t>
              </a:r>
            </a:p>
            <a:p>
              <a:r>
                <a:rPr lang="en-US" sz="2400" b="1"/>
                <a:t>E</a:t>
              </a:r>
            </a:p>
            <a:p>
              <a:r>
                <a:rPr lang="en-US" sz="2400" b="1"/>
                <a:t>R</a:t>
              </a:r>
            </a:p>
            <a:p>
              <a:r>
                <a:rPr lang="en-US" sz="2400" b="1"/>
                <a:t>I</a:t>
              </a:r>
            </a:p>
            <a:p>
              <a:r>
                <a:rPr lang="en-US" sz="2400" b="1"/>
                <a:t>D</a:t>
              </a:r>
            </a:p>
            <a:p>
              <a:r>
                <a:rPr lang="en-US" sz="2400" b="1"/>
                <a:t>I</a:t>
              </a:r>
            </a:p>
            <a:p>
              <a:r>
                <a:rPr lang="en-US" sz="2400" b="1"/>
                <a:t>A</a:t>
              </a:r>
            </a:p>
            <a:p>
              <a:r>
                <a:rPr lang="en-US" sz="2400" b="1"/>
                <a:t>N</a:t>
              </a:r>
            </a:p>
            <a:p>
              <a:pPr>
                <a:spcBef>
                  <a:spcPct val="50000"/>
                </a:spcBef>
              </a:pPr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929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is 0 degree?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The </a:t>
            </a:r>
            <a:r>
              <a:rPr lang="en-US" sz="3600" b="1" dirty="0"/>
              <a:t>equator</a:t>
            </a:r>
            <a:r>
              <a:rPr lang="en-US" sz="3600" dirty="0"/>
              <a:t> is 0 degree latitude. </a:t>
            </a:r>
          </a:p>
          <a:p>
            <a:r>
              <a:rPr lang="en-US" sz="3600" dirty="0"/>
              <a:t>It is an imaginary belt that runs halfway point between the North Pole and the South Pole.</a:t>
            </a:r>
          </a:p>
        </p:txBody>
      </p:sp>
      <p:pic>
        <p:nvPicPr>
          <p:cNvPr id="6150" name="Picture 6" descr="equ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438" y="40386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091507" y="4263307"/>
            <a:ext cx="3505200" cy="1981200"/>
          </a:xfrm>
          <a:prstGeom prst="rightArrow">
            <a:avLst>
              <a:gd name="adj1" fmla="val 50000"/>
              <a:gd name="adj2" fmla="val 4423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/>
              <a:t>Equator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66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Lines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Longitude lines run north and south.</a:t>
            </a:r>
          </a:p>
          <a:p>
            <a:r>
              <a:rPr lang="en-US" sz="3600" dirty="0"/>
              <a:t>Latitude lines run east and west. </a:t>
            </a:r>
          </a:p>
          <a:p>
            <a:r>
              <a:rPr lang="en-US" sz="3600" dirty="0"/>
              <a:t>The lines measure distances in degrees.</a:t>
            </a:r>
            <a:r>
              <a:rPr lang="en-US" dirty="0"/>
              <a:t> </a:t>
            </a:r>
          </a:p>
        </p:txBody>
      </p:sp>
      <p:pic>
        <p:nvPicPr>
          <p:cNvPr id="512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75913"/>
            <a:ext cx="28638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019800" y="4724400"/>
            <a:ext cx="2819400" cy="838200"/>
          </a:xfrm>
          <a:prstGeom prst="leftArrow">
            <a:avLst>
              <a:gd name="adj1" fmla="val 50000"/>
              <a:gd name="adj2" fmla="val 840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Latitude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838200" y="5387555"/>
            <a:ext cx="2971800" cy="838200"/>
          </a:xfrm>
          <a:prstGeom prst="rightArrow">
            <a:avLst>
              <a:gd name="adj1" fmla="val 50000"/>
              <a:gd name="adj2" fmla="val 88636"/>
            </a:avLst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Longitude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3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8475"/>
            <a:ext cx="9144000" cy="5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863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Hemispheres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/>
              <a:t>By using the equator and prime meridian, we can divide the world into four </a:t>
            </a:r>
            <a:r>
              <a:rPr lang="en-US" sz="4400" b="1" dirty="0"/>
              <a:t>hemispheres</a:t>
            </a:r>
            <a:r>
              <a:rPr lang="en-US" sz="4400" dirty="0"/>
              <a:t>, north, south, east, and west.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13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9" name="Picture 5" descr="k3hemisphere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813"/>
            <a:ext cx="8686800" cy="65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model of the earth</a:t>
            </a:r>
          </a:p>
        </p:txBody>
      </p:sp>
      <p:pic>
        <p:nvPicPr>
          <p:cNvPr id="19461" name="Picture 5" descr="Discovery-Globe-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19400"/>
            <a:ext cx="2857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594953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flattened out view of the world</a:t>
            </a:r>
            <a:endParaRPr lang="en-US" dirty="0"/>
          </a:p>
        </p:txBody>
      </p:sp>
      <p:pic>
        <p:nvPicPr>
          <p:cNvPr id="4" name="Picture 5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851" y="2490190"/>
            <a:ext cx="6215174" cy="39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959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Symbols are pictures that represent something.</a:t>
            </a:r>
          </a:p>
        </p:txBody>
      </p:sp>
      <p:pic>
        <p:nvPicPr>
          <p:cNvPr id="6148" name="Picture 4" descr="MCj043472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MCj033989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758825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CBD07307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530475"/>
            <a:ext cx="1446213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nterstate%252084%2520Sig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7000"/>
            <a:ext cx="1209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ompassros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11334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6369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or legend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key or legend is an area on the map that shows us what each symbol represents.</a:t>
            </a:r>
          </a:p>
        </p:txBody>
      </p:sp>
      <p:pic>
        <p:nvPicPr>
          <p:cNvPr id="7173" name="Picture 5" descr="map-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8575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Legend%20for%20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21224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43647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understand this legend?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tnlan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81150"/>
            <a:ext cx="95250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503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Expectancy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5" descr="lifeexpect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122" b="3220"/>
          <a:stretch>
            <a:fillRect/>
          </a:stretch>
        </p:blipFill>
        <p:spPr bwMode="auto">
          <a:xfrm>
            <a:off x="0" y="1638657"/>
            <a:ext cx="9067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381000" y="3581400"/>
            <a:ext cx="5562600" cy="2133600"/>
            <a:chOff x="912" y="2688"/>
            <a:chExt cx="3504" cy="1344"/>
          </a:xfrm>
        </p:grpSpPr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912" y="2688"/>
              <a:ext cx="1440" cy="13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2400" y="3024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8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is the section of the map that shows how much smaller the map is compared to the real area it </a:t>
            </a:r>
            <a:r>
              <a:rPr lang="en-US" dirty="0" smtClean="0"/>
              <a:t>represents and its distance from </a:t>
            </a:r>
            <a:r>
              <a:rPr lang="en-US" smtClean="0"/>
              <a:t>other places.</a:t>
            </a:r>
          </a:p>
          <a:p>
            <a:endParaRPr lang="en-US" dirty="0"/>
          </a:p>
        </p:txBody>
      </p:sp>
      <p:pic>
        <p:nvPicPr>
          <p:cNvPr id="8197" name="Picture 5" descr="lmptnh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462463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86100"/>
            <a:ext cx="37242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69205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tnhist1"/>
          <p:cNvPicPr>
            <a:picLocks noChangeAspect="1" noChangeArrowheads="1"/>
          </p:cNvPicPr>
          <p:nvPr/>
        </p:nvPicPr>
        <p:blipFill>
          <a:blip r:embed="rId2">
            <a:lum bright="-18000" contrast="12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2667000" y="5181600"/>
            <a:ext cx="4800600" cy="1676400"/>
            <a:chOff x="1680" y="3264"/>
            <a:chExt cx="3024" cy="1056"/>
          </a:xfrm>
        </p:grpSpPr>
        <p:sp>
          <p:nvSpPr>
            <p:cNvPr id="25606" name="Oval 6"/>
            <p:cNvSpPr>
              <a:spLocks noChangeArrowheads="1"/>
            </p:cNvSpPr>
            <p:nvPr/>
          </p:nvSpPr>
          <p:spPr bwMode="auto">
            <a:xfrm>
              <a:off x="1680" y="3264"/>
              <a:ext cx="1680" cy="105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Text Box 7"/>
            <p:cNvSpPr txBox="1">
              <a:spLocks noChangeArrowheads="1"/>
            </p:cNvSpPr>
            <p:nvPr/>
          </p:nvSpPr>
          <p:spPr bwMode="auto">
            <a:xfrm>
              <a:off x="3360" y="3648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FF0000"/>
                  </a:solidFill>
                </a:rPr>
                <a:t>Scale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79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19</TotalTime>
  <Words>269</Words>
  <Application>Microsoft Macintosh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Saddle</vt:lpstr>
      <vt:lpstr>MAP ATTACK SKILLS</vt:lpstr>
      <vt:lpstr>Globe</vt:lpstr>
      <vt:lpstr>Map</vt:lpstr>
      <vt:lpstr>Symbols</vt:lpstr>
      <vt:lpstr>Key or legend</vt:lpstr>
      <vt:lpstr>Can you understand this legend?</vt:lpstr>
      <vt:lpstr>Age Expectancy</vt:lpstr>
      <vt:lpstr>Scale</vt:lpstr>
      <vt:lpstr>Slide 9</vt:lpstr>
      <vt:lpstr>Compass Rose</vt:lpstr>
      <vt:lpstr>Cardinal Directions</vt:lpstr>
      <vt:lpstr>Intermediate directions</vt:lpstr>
      <vt:lpstr>Latitude and Longitude</vt:lpstr>
      <vt:lpstr>Where is 0 degree?</vt:lpstr>
      <vt:lpstr>Where is 0 degree?</vt:lpstr>
      <vt:lpstr>Lines</vt:lpstr>
      <vt:lpstr>Slide 17</vt:lpstr>
      <vt:lpstr>Hemispheres</vt:lpstr>
      <vt:lpstr>Slide 19</vt:lpstr>
    </vt:vector>
  </TitlesOfParts>
  <Company>Woonsocket Middle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ATTACK SKILLS</dc:title>
  <dc:creator>Neil Gagnon</dc:creator>
  <cp:lastModifiedBy>Neil</cp:lastModifiedBy>
  <cp:revision>6</cp:revision>
  <dcterms:created xsi:type="dcterms:W3CDTF">2016-10-17T11:05:30Z</dcterms:created>
  <dcterms:modified xsi:type="dcterms:W3CDTF">2016-10-17T11:07:13Z</dcterms:modified>
</cp:coreProperties>
</file>